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13.xml" ContentType="application/vnd.openxmlformats-officedocument.presentationml.notesSlide+xml"/>
  <Override PartName="/ppt/notesSlides/_rels/notesSlide1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media/image9.jpeg" ContentType="image/jpeg"/>
  <Override PartName="/ppt/media/image53.jpeg" ContentType="image/jpeg"/>
  <Override PartName="/ppt/media/image1.jpeg" ContentType="image/jpeg"/>
  <Override PartName="/ppt/media/image54.jpeg" ContentType="image/jpeg"/>
  <Override PartName="/ppt/media/image2.jpeg" ContentType="image/jpeg"/>
  <Override PartName="/ppt/media/image55.jpeg" ContentType="image/jpeg"/>
  <Override PartName="/ppt/media/image3.jpeg" ContentType="image/jpeg"/>
  <Override PartName="/ppt/media/image56.jpeg" ContentType="image/jpeg"/>
  <Override PartName="/ppt/media/image4.jpeg" ContentType="image/jpeg"/>
  <Override PartName="/ppt/media/image57.jpeg" ContentType="image/jpeg"/>
  <Override PartName="/ppt/media/image5.jpeg" ContentType="image/jpeg"/>
  <Override PartName="/ppt/media/image58.jpeg" ContentType="image/jpeg"/>
  <Override PartName="/ppt/media/image6.jpeg" ContentType="image/jpeg"/>
  <Override PartName="/ppt/media/image59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/>
  <p:notesSz cx="6834187" cy="99790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6E086A7-F108-4FEA-9A2F-800531840A0A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683280" y="4740120"/>
            <a:ext cx="5466960" cy="449028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3871080" y="9478440"/>
            <a:ext cx="2961000" cy="498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F4F6E4E-909D-4C00-8AC0-6C2B03E6535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8BD9E90-C152-4390-9DE2-F88B7DDF3C25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5.4.18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F72F356-4FF0-4D8D-8698-EEE286A47DA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image" Target="../media/image48.jpe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jpeg"/><Relationship Id="rId3" Type="http://schemas.openxmlformats.org/officeDocument/2006/relationships/image" Target="../media/image57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20880"/>
            <a:ext cx="9143640" cy="4297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ff"/>
                </a:solidFill>
                <a:latin typeface="Constantia"/>
                <a:ea typeface="Calibri"/>
              </a:rPr>
              <a:t>ФОТО ОТЧЁТ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ff"/>
                </a:solidFill>
                <a:latin typeface="Constantia"/>
                <a:ea typeface="Calibri"/>
              </a:rPr>
              <a:t> </a:t>
            </a:r>
            <a:r>
              <a:rPr b="1" lang="ru-RU" sz="3600" spc="-1" strike="noStrike">
                <a:solidFill>
                  <a:srgbClr val="0000ff"/>
                </a:solidFill>
                <a:latin typeface="Constantia"/>
                <a:ea typeface="Calibri"/>
              </a:rPr>
              <a:t>РЕГИОНАЛЬНОГО СПЕЦИАЛИСТА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ff"/>
                </a:solidFill>
                <a:latin typeface="Constantia"/>
                <a:ea typeface="Calibri"/>
              </a:rPr>
              <a:t>ЗА </a:t>
            </a:r>
            <a:r>
              <a:rPr b="1" lang="ru-RU" sz="3600" spc="-1" strike="noStrike">
                <a:solidFill>
                  <a:srgbClr val="0000ff"/>
                </a:solidFill>
                <a:latin typeface="Times New Roman"/>
                <a:ea typeface="Calibri"/>
              </a:rPr>
              <a:t>2017</a:t>
            </a:r>
            <a:r>
              <a:rPr b="1" lang="ru-RU" sz="3600" spc="-1" strike="noStrike">
                <a:solidFill>
                  <a:srgbClr val="0000ff"/>
                </a:solidFill>
                <a:latin typeface="Constantia"/>
                <a:ea typeface="Calibri"/>
              </a:rPr>
              <a:t> ГОД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ff"/>
                </a:solidFill>
                <a:latin typeface="Constantia"/>
                <a:ea typeface="Calibri"/>
              </a:rPr>
              <a:t>МО «БОХАНСКИЙ РАЙОН»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0" y="214200"/>
            <a:ext cx="5462280" cy="307152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5406120" y="428760"/>
            <a:ext cx="37245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МБОУ «Боханская СОШ № 2»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Лекция по ЗОЖ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86" name="Picture 3" descr=""/>
          <p:cNvPicPr/>
          <p:nvPr/>
        </p:nvPicPr>
        <p:blipFill>
          <a:blip r:embed="rId2"/>
          <a:stretch/>
        </p:blipFill>
        <p:spPr>
          <a:xfrm>
            <a:off x="4951800" y="3786120"/>
            <a:ext cx="4191840" cy="2428560"/>
          </a:xfrm>
          <a:prstGeom prst="rect">
            <a:avLst/>
          </a:prstGeom>
          <a:ln>
            <a:noFill/>
          </a:ln>
        </p:spPr>
      </p:pic>
      <p:pic>
        <p:nvPicPr>
          <p:cNvPr id="87" name="Picture 4" descr=""/>
          <p:cNvPicPr/>
          <p:nvPr/>
        </p:nvPicPr>
        <p:blipFill>
          <a:blip r:embed="rId3"/>
          <a:stretch/>
        </p:blipFill>
        <p:spPr>
          <a:xfrm>
            <a:off x="0" y="3714840"/>
            <a:ext cx="5016240" cy="28206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5143320" cy="2889000"/>
          </a:xfrm>
          <a:prstGeom prst="rect">
            <a:avLst/>
          </a:prstGeom>
          <a:ln>
            <a:noFill/>
          </a:ln>
        </p:spPr>
      </p:pic>
      <p:pic>
        <p:nvPicPr>
          <p:cNvPr id="89" name="Picture 3" descr=""/>
          <p:cNvPicPr/>
          <p:nvPr/>
        </p:nvPicPr>
        <p:blipFill>
          <a:blip r:embed="rId2"/>
          <a:stretch/>
        </p:blipFill>
        <p:spPr>
          <a:xfrm>
            <a:off x="357120" y="2643120"/>
            <a:ext cx="2883600" cy="4214520"/>
          </a:xfrm>
          <a:prstGeom prst="rect">
            <a:avLst/>
          </a:prstGeom>
          <a:ln>
            <a:noFill/>
          </a:ln>
        </p:spPr>
      </p:pic>
      <p:pic>
        <p:nvPicPr>
          <p:cNvPr id="90" name="Picture 4" descr=""/>
          <p:cNvPicPr/>
          <p:nvPr/>
        </p:nvPicPr>
        <p:blipFill>
          <a:blip r:embed="rId3"/>
          <a:stretch/>
        </p:blipFill>
        <p:spPr>
          <a:xfrm>
            <a:off x="3643200" y="4151160"/>
            <a:ext cx="4818240" cy="2706480"/>
          </a:xfrm>
          <a:prstGeom prst="rect">
            <a:avLst/>
          </a:prstGeom>
          <a:ln>
            <a:noFill/>
          </a:ln>
        </p:spPr>
      </p:pic>
      <p:pic>
        <p:nvPicPr>
          <p:cNvPr id="91" name="Picture 5" descr=""/>
          <p:cNvPicPr/>
          <p:nvPr/>
        </p:nvPicPr>
        <p:blipFill>
          <a:blip r:embed="rId4"/>
          <a:stretch/>
        </p:blipFill>
        <p:spPr>
          <a:xfrm>
            <a:off x="5143680" y="1654920"/>
            <a:ext cx="3999960" cy="248796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5357880" y="500040"/>
            <a:ext cx="3785760" cy="127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МБОУ  «Боханская СОШ №1»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Круглый стол: "Правда о наркомании"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214200" y="1143000"/>
            <a:ext cx="8532360" cy="479808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1311120" y="0"/>
            <a:ext cx="62114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cc"/>
                </a:solidFill>
                <a:latin typeface="Times New Roman"/>
              </a:rPr>
              <a:t>Акция  «Будущее в твоих руках»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cc"/>
                </a:solidFill>
                <a:latin typeface="Times New Roman"/>
              </a:rPr>
              <a:t>БПК им. Д. Банзарова</a:t>
            </a:r>
            <a:endParaRPr b="0" lang="ru-RU" sz="3200" spc="-1" strike="noStrike"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785760" cy="2619720"/>
          </a:xfrm>
          <a:prstGeom prst="rect">
            <a:avLst/>
          </a:prstGeom>
          <a:ln>
            <a:noFill/>
          </a:ln>
        </p:spPr>
      </p:pic>
      <p:pic>
        <p:nvPicPr>
          <p:cNvPr id="96" name="Picture 3" descr=""/>
          <p:cNvPicPr/>
          <p:nvPr/>
        </p:nvPicPr>
        <p:blipFill>
          <a:blip r:embed="rId2"/>
          <a:stretch/>
        </p:blipFill>
        <p:spPr>
          <a:xfrm>
            <a:off x="0" y="3214800"/>
            <a:ext cx="5081040" cy="2857320"/>
          </a:xfrm>
          <a:prstGeom prst="rect">
            <a:avLst/>
          </a:prstGeom>
          <a:ln>
            <a:noFill/>
          </a:ln>
        </p:spPr>
      </p:pic>
      <p:pic>
        <p:nvPicPr>
          <p:cNvPr id="97" name="Picture 4" descr=""/>
          <p:cNvPicPr/>
          <p:nvPr/>
        </p:nvPicPr>
        <p:blipFill>
          <a:blip r:embed="rId3"/>
          <a:stretch/>
        </p:blipFill>
        <p:spPr>
          <a:xfrm>
            <a:off x="4127400" y="357120"/>
            <a:ext cx="5016240" cy="2820600"/>
          </a:xfrm>
          <a:prstGeom prst="rect">
            <a:avLst/>
          </a:prstGeom>
          <a:ln>
            <a:noFill/>
          </a:ln>
        </p:spPr>
      </p:pic>
      <p:pic>
        <p:nvPicPr>
          <p:cNvPr id="98" name="Picture 5" descr=""/>
          <p:cNvPicPr/>
          <p:nvPr/>
        </p:nvPicPr>
        <p:blipFill>
          <a:blip r:embed="rId4"/>
          <a:stretch/>
        </p:blipFill>
        <p:spPr>
          <a:xfrm>
            <a:off x="4214880" y="3714840"/>
            <a:ext cx="4714560" cy="265104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5298120" y="0"/>
            <a:ext cx="2484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cc"/>
                </a:solidFill>
                <a:latin typeface="Times New Roman"/>
              </a:rPr>
              <a:t>БПК им. Д. Банзарова</a:t>
            </a:r>
            <a:endParaRPr b="0" lang="ru-RU" sz="1800" spc="-1" strike="noStrike"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285840" y="857160"/>
            <a:ext cx="8857800" cy="497916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1171440" y="142920"/>
            <a:ext cx="73501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Боханский   аграрный  техникум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Интерактивное занятие «Наркотики. Секреты манипуляции»</a:t>
            </a:r>
            <a:endParaRPr b="0" lang="ru-RU" sz="2000" spc="-1" strike="noStrike"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0" y="285840"/>
            <a:ext cx="6435360" cy="3617280"/>
          </a:xfrm>
          <a:prstGeom prst="rect">
            <a:avLst/>
          </a:prstGeom>
          <a:ln w="9360"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6286680" y="285840"/>
            <a:ext cx="285696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cc"/>
                </a:solidFill>
                <a:latin typeface="Times New Roman"/>
              </a:rPr>
              <a:t>Боханский   аграрный  техникум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cc"/>
                </a:solidFill>
                <a:latin typeface="Times New Roman"/>
              </a:rPr>
              <a:t>Акция «Будущее в твоих руках»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2"/>
          <a:stretch/>
        </p:blipFill>
        <p:spPr>
          <a:xfrm>
            <a:off x="6094440" y="3500280"/>
            <a:ext cx="3049200" cy="3357360"/>
          </a:xfrm>
          <a:prstGeom prst="rect">
            <a:avLst/>
          </a:prstGeom>
          <a:ln w="9360">
            <a:noFill/>
          </a:ln>
        </p:spPr>
      </p:pic>
      <p:pic>
        <p:nvPicPr>
          <p:cNvPr id="105" name="Picture 3" descr=""/>
          <p:cNvPicPr/>
          <p:nvPr/>
        </p:nvPicPr>
        <p:blipFill>
          <a:blip r:embed="rId3"/>
          <a:stretch/>
        </p:blipFill>
        <p:spPr>
          <a:xfrm>
            <a:off x="714240" y="4214880"/>
            <a:ext cx="4701960" cy="264276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928800" y="0"/>
            <a:ext cx="6500520" cy="3655440"/>
          </a:xfrm>
          <a:prstGeom prst="rect">
            <a:avLst/>
          </a:prstGeom>
          <a:ln>
            <a:noFill/>
          </a:ln>
        </p:spPr>
      </p:pic>
      <p:pic>
        <p:nvPicPr>
          <p:cNvPr id="107" name="Picture 3" descr=""/>
          <p:cNvPicPr/>
          <p:nvPr/>
        </p:nvPicPr>
        <p:blipFill>
          <a:blip r:embed="rId2"/>
          <a:stretch/>
        </p:blipFill>
        <p:spPr>
          <a:xfrm>
            <a:off x="0" y="3643200"/>
            <a:ext cx="4573080" cy="2571480"/>
          </a:xfrm>
          <a:prstGeom prst="rect">
            <a:avLst/>
          </a:prstGeom>
          <a:ln>
            <a:noFill/>
          </a:ln>
        </p:spPr>
      </p:pic>
      <p:pic>
        <p:nvPicPr>
          <p:cNvPr id="108" name="Picture 4" descr=""/>
          <p:cNvPicPr/>
          <p:nvPr/>
        </p:nvPicPr>
        <p:blipFill>
          <a:blip r:embed="rId3"/>
          <a:stretch/>
        </p:blipFill>
        <p:spPr>
          <a:xfrm>
            <a:off x="4697640" y="4357800"/>
            <a:ext cx="4446000" cy="249984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0" y="0"/>
            <a:ext cx="914364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cc"/>
                </a:solidFill>
                <a:latin typeface="Times New Roman"/>
              </a:rPr>
              <a:t>Флешмоб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cc"/>
                </a:solidFill>
                <a:latin typeface="Times New Roman"/>
              </a:rPr>
              <a:t>    </a:t>
            </a:r>
            <a:r>
              <a:rPr b="1" lang="ru-RU" sz="2800" spc="-1" strike="noStrike">
                <a:solidFill>
                  <a:srgbClr val="0000cc"/>
                </a:solidFill>
                <a:latin typeface="Times New Roman"/>
              </a:rPr>
              <a:t>в рамках Международного дня  отказа от курения</a:t>
            </a: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5357520" cy="4017240"/>
          </a:xfrm>
          <a:prstGeom prst="rect">
            <a:avLst/>
          </a:prstGeom>
          <a:ln>
            <a:noFill/>
          </a:ln>
        </p:spPr>
      </p:pic>
      <p:pic>
        <p:nvPicPr>
          <p:cNvPr id="111" name="Picture 3" descr=""/>
          <p:cNvPicPr/>
          <p:nvPr/>
        </p:nvPicPr>
        <p:blipFill>
          <a:blip r:embed="rId2"/>
          <a:stretch/>
        </p:blipFill>
        <p:spPr>
          <a:xfrm>
            <a:off x="3500280" y="3336840"/>
            <a:ext cx="5643360" cy="3520800"/>
          </a:xfrm>
          <a:prstGeom prst="rect">
            <a:avLst/>
          </a:prstGeom>
          <a:ln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5286240" y="642960"/>
            <a:ext cx="3857400" cy="277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cc"/>
                </a:solidFill>
                <a:latin typeface="Calibri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Профилактическое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мероприятие  совместно с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Консультантом КДН и ЗП- Карих А.А.   на базе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МБОУ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« АЛЕКСАНДРОВСКАЯ СОШ»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0" y="285840"/>
            <a:ext cx="5016240" cy="2820600"/>
          </a:xfrm>
          <a:prstGeom prst="rect">
            <a:avLst/>
          </a:prstGeom>
          <a:ln>
            <a:noFill/>
          </a:ln>
        </p:spPr>
      </p:pic>
      <p:pic>
        <p:nvPicPr>
          <p:cNvPr id="114" name="Picture 3" descr=""/>
          <p:cNvPicPr/>
          <p:nvPr/>
        </p:nvPicPr>
        <p:blipFill>
          <a:blip r:embed="rId2"/>
          <a:stretch/>
        </p:blipFill>
        <p:spPr>
          <a:xfrm>
            <a:off x="0" y="3214800"/>
            <a:ext cx="5016240" cy="2820600"/>
          </a:xfrm>
          <a:prstGeom prst="rect">
            <a:avLst/>
          </a:prstGeom>
          <a:ln>
            <a:noFill/>
          </a:ln>
        </p:spPr>
      </p:pic>
      <p:pic>
        <p:nvPicPr>
          <p:cNvPr id="115" name="Picture 4" descr=""/>
          <p:cNvPicPr/>
          <p:nvPr/>
        </p:nvPicPr>
        <p:blipFill>
          <a:blip r:embed="rId3"/>
          <a:stretch/>
        </p:blipFill>
        <p:spPr>
          <a:xfrm>
            <a:off x="4214880" y="3906720"/>
            <a:ext cx="4928760" cy="2771640"/>
          </a:xfrm>
          <a:prstGeom prst="rect">
            <a:avLst/>
          </a:prstGeom>
          <a:ln>
            <a:noFill/>
          </a:ln>
        </p:spPr>
      </p:pic>
      <p:pic>
        <p:nvPicPr>
          <p:cNvPr id="116" name="Picture 5" descr=""/>
          <p:cNvPicPr/>
          <p:nvPr/>
        </p:nvPicPr>
        <p:blipFill>
          <a:blip r:embed="rId4"/>
          <a:stretch/>
        </p:blipFill>
        <p:spPr>
          <a:xfrm>
            <a:off x="4286160" y="1285920"/>
            <a:ext cx="4700160" cy="264276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5286240" y="142920"/>
            <a:ext cx="351936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Профилактика социально-негативных явлений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МБОУ Буретская СОШ</a:t>
            </a:r>
            <a:endParaRPr b="0" lang="ru-RU" sz="2000" spc="-1" strike="noStrike"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1071360" y="714240"/>
            <a:ext cx="5719320" cy="3214440"/>
          </a:xfrm>
          <a:prstGeom prst="rect">
            <a:avLst/>
          </a:prstGeom>
          <a:ln w="9360">
            <a:noFill/>
          </a:ln>
        </p:spPr>
      </p:pic>
      <p:pic>
        <p:nvPicPr>
          <p:cNvPr id="119" name="Picture 3" descr=""/>
          <p:cNvPicPr/>
          <p:nvPr/>
        </p:nvPicPr>
        <p:blipFill>
          <a:blip r:embed="rId2"/>
          <a:stretch/>
        </p:blipFill>
        <p:spPr>
          <a:xfrm>
            <a:off x="3556080" y="3717360"/>
            <a:ext cx="5587560" cy="314028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264960" y="3240"/>
            <a:ext cx="7090560" cy="823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cc"/>
                </a:solidFill>
                <a:latin typeface="Times New Roman"/>
                <a:ea typeface="Calibri"/>
              </a:rPr>
              <a:t>1 декабря 2017год флешмоб в рамках Всемирного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cc"/>
                </a:solidFill>
                <a:latin typeface="Times New Roman"/>
                <a:ea typeface="Calibri"/>
              </a:rPr>
              <a:t> </a:t>
            </a:r>
            <a:r>
              <a:rPr b="1" lang="ru-RU" sz="2400" spc="-1" strike="noStrike">
                <a:solidFill>
                  <a:srgbClr val="0000cc"/>
                </a:solidFill>
                <a:latin typeface="Times New Roman"/>
                <a:ea typeface="Calibri"/>
              </a:rPr>
              <a:t>дня  борьбы  со СПИДом.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21" name="Picture 5" descr=""/>
          <p:cNvPicPr/>
          <p:nvPr/>
        </p:nvPicPr>
        <p:blipFill>
          <a:blip r:embed="rId3"/>
          <a:stretch/>
        </p:blipFill>
        <p:spPr>
          <a:xfrm>
            <a:off x="0" y="4288320"/>
            <a:ext cx="4571640" cy="25693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" descr=""/>
          <p:cNvPicPr/>
          <p:nvPr/>
        </p:nvPicPr>
        <p:blipFill>
          <a:blip r:embed="rId1"/>
          <a:stretch/>
        </p:blipFill>
        <p:spPr>
          <a:xfrm>
            <a:off x="214200" y="0"/>
            <a:ext cx="3928680" cy="3413520"/>
          </a:xfrm>
          <a:prstGeom prst="rect">
            <a:avLst/>
          </a:prstGeom>
          <a:ln>
            <a:noFill/>
          </a:ln>
        </p:spPr>
      </p:pic>
      <p:pic>
        <p:nvPicPr>
          <p:cNvPr id="48" name="Picture 4" descr=""/>
          <p:cNvPicPr/>
          <p:nvPr/>
        </p:nvPicPr>
        <p:blipFill>
          <a:blip r:embed="rId2"/>
          <a:stretch/>
        </p:blipFill>
        <p:spPr>
          <a:xfrm>
            <a:off x="500040" y="3429360"/>
            <a:ext cx="4571640" cy="3428280"/>
          </a:xfrm>
          <a:prstGeom prst="rect">
            <a:avLst/>
          </a:prstGeom>
          <a:ln>
            <a:noFill/>
          </a:ln>
        </p:spPr>
      </p:pic>
      <p:pic>
        <p:nvPicPr>
          <p:cNvPr id="49" name="Picture 5" descr=""/>
          <p:cNvPicPr/>
          <p:nvPr/>
        </p:nvPicPr>
        <p:blipFill>
          <a:blip r:embed="rId3"/>
          <a:stretch/>
        </p:blipFill>
        <p:spPr>
          <a:xfrm>
            <a:off x="4357800" y="2571840"/>
            <a:ext cx="4547880" cy="341064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4143240" y="142920"/>
            <a:ext cx="4571640" cy="270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800000"/>
                </a:solidFill>
                <a:latin typeface="Constantia"/>
              </a:rPr>
              <a:t>*</a:t>
            </a:r>
            <a:r>
              <a:rPr b="1" lang="ru-RU" sz="1200" spc="-1" strike="noStrike">
                <a:solidFill>
                  <a:srgbClr val="800000"/>
                </a:solidFill>
                <a:latin typeface="Constantia"/>
              </a:rPr>
              <a:t>Информационно-разъяснительные лекции по профилактике синтетических наркотиков.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800000"/>
                </a:solidFill>
                <a:latin typeface="Constantia"/>
              </a:rPr>
              <a:t>* </a:t>
            </a:r>
            <a:r>
              <a:rPr b="1" lang="ru-RU" sz="1200" spc="-1" strike="noStrike">
                <a:solidFill>
                  <a:srgbClr val="800000"/>
                </a:solidFill>
                <a:latin typeface="Constantia"/>
              </a:rPr>
              <a:t>А</a:t>
            </a:r>
            <a:r>
              <a:rPr b="1" lang="ru-RU" sz="1200" spc="-1" strike="noStrike">
                <a:solidFill>
                  <a:srgbClr val="800000"/>
                </a:solidFill>
                <a:latin typeface="Constantia"/>
                <a:ea typeface="Times New Roman"/>
              </a:rPr>
              <a:t>кция  «Будущее за нами»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800000"/>
                </a:solidFill>
                <a:latin typeface="Constantia"/>
                <a:ea typeface="Times New Roman"/>
              </a:rPr>
              <a:t>Акции  проводились  с целью профилактики социально-  негативных  явлений и пропаганде  здорового  образа  жизни  на территории  МО «Боханский  район» .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800000"/>
                </a:solidFill>
                <a:latin typeface="Constantia"/>
                <a:ea typeface="Times New Roman"/>
              </a:rPr>
              <a:t>  </a:t>
            </a:r>
            <a:r>
              <a:rPr b="1" lang="ru-RU" sz="1200" spc="-1" strike="noStrike" u="sng">
                <a:solidFill>
                  <a:srgbClr val="800000"/>
                </a:solidFill>
                <a:uFillTx/>
                <a:latin typeface="Constantia"/>
                <a:ea typeface="Times New Roman"/>
              </a:rPr>
              <a:t>В  рамках Всесибирского дня  борьбы с ВИЧ</a:t>
            </a:r>
            <a:r>
              <a:rPr b="1" lang="ru-RU" sz="1200" spc="-1" strike="noStrike">
                <a:solidFill>
                  <a:srgbClr val="800000"/>
                </a:solidFill>
                <a:latin typeface="Constantia"/>
                <a:ea typeface="Times New Roman"/>
              </a:rPr>
              <a:t>  состоялась  встреча    участников  акции  с врачом   ОГБУЗ «Боханская  РБ» </a:t>
            </a:r>
            <a:r>
              <a:rPr b="1" lang="ru-RU" sz="1200" spc="-1" strike="noStrike" u="sng">
                <a:solidFill>
                  <a:srgbClr val="800000"/>
                </a:solidFill>
                <a:uFillTx/>
                <a:latin typeface="Constantia"/>
                <a:ea typeface="Times New Roman"/>
              </a:rPr>
              <a:t>  врачом –инфекционистом  ОГБУЗ «Боханская  РБ» Хензыхеновой  М.Г.</a:t>
            </a:r>
            <a:r>
              <a:rPr b="1" lang="ru-RU" sz="1200" spc="-1" strike="noStrike">
                <a:solidFill>
                  <a:srgbClr val="800000"/>
                </a:solidFill>
                <a:latin typeface="Constantia"/>
                <a:ea typeface="Times New Roman"/>
              </a:rPr>
              <a:t> ,  где  она рассказала все о  «Профилактике  ВИЧ-СПИД»,    провели  тестирование с элементами  показа видеоролика ВИЧ-инфекция –СПИД». 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6571800" cy="3956400"/>
          </a:xfrm>
          <a:prstGeom prst="rect">
            <a:avLst/>
          </a:prstGeom>
          <a:ln>
            <a:noFill/>
          </a:ln>
        </p:spPr>
      </p:pic>
      <p:pic>
        <p:nvPicPr>
          <p:cNvPr id="123" name="Picture 5" descr=""/>
          <p:cNvPicPr/>
          <p:nvPr/>
        </p:nvPicPr>
        <p:blipFill>
          <a:blip r:embed="rId2"/>
          <a:stretch/>
        </p:blipFill>
        <p:spPr>
          <a:xfrm>
            <a:off x="2786040" y="3443400"/>
            <a:ext cx="6071760" cy="341424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5929200" y="142920"/>
            <a:ext cx="3693960" cy="16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Заседание КДН и ЗП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актовый зал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районной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администрации</a:t>
            </a:r>
            <a:endParaRPr b="0" lang="ru-RU" sz="2000" spc="-1" strike="noStrike"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5785920" cy="3254400"/>
          </a:xfrm>
          <a:prstGeom prst="rect">
            <a:avLst/>
          </a:prstGeom>
          <a:ln>
            <a:noFill/>
          </a:ln>
        </p:spPr>
      </p:pic>
      <p:pic>
        <p:nvPicPr>
          <p:cNvPr id="52" name="Picture 3" descr=""/>
          <p:cNvPicPr/>
          <p:nvPr/>
        </p:nvPicPr>
        <p:blipFill>
          <a:blip r:embed="rId2"/>
          <a:stretch/>
        </p:blipFill>
        <p:spPr>
          <a:xfrm>
            <a:off x="0" y="3390840"/>
            <a:ext cx="5814720" cy="346680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5857920" y="21240"/>
            <a:ext cx="3285720" cy="4481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cc"/>
                </a:solidFill>
                <a:latin typeface="Book Antiqua"/>
              </a:rPr>
              <a:t>10 февраля 2017 года  в п. Бохан состоялась  ПРОФИЛАКТИЧЕСКАЯ АКЦИЯ  «ПОМЕНЯЙ  СИГАРЕТКУ НА КОНФЕТКУ».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cc"/>
                </a:solidFill>
                <a:latin typeface="Book Antiqua"/>
              </a:rPr>
              <a:t>Целью акции  являлось: п</a:t>
            </a:r>
            <a:r>
              <a:rPr b="1" lang="ru-RU" sz="1800" spc="-1" strike="noStrike">
                <a:solidFill>
                  <a:srgbClr val="0000cc"/>
                </a:solidFill>
                <a:latin typeface="Book Antiqua"/>
                <a:ea typeface="Times New Roman"/>
              </a:rPr>
              <a:t>ривлечение внимания </a:t>
            </a:r>
            <a:r>
              <a:rPr b="1" lang="ru-RU" sz="1800" spc="-1" strike="noStrike">
                <a:solidFill>
                  <a:srgbClr val="0000cc"/>
                </a:solidFill>
                <a:latin typeface="Book Antiqua"/>
                <a:ea typeface="Times New Roman"/>
              </a:rPr>
              <a:t>жителей МО «Боханский  район»  </a:t>
            </a:r>
            <a:r>
              <a:rPr b="1" lang="ru-RU" sz="1800" spc="-1" strike="noStrike">
                <a:solidFill>
                  <a:srgbClr val="0000cc"/>
                </a:solidFill>
                <a:latin typeface="Book Antiqua"/>
                <a:ea typeface="Times New Roman"/>
              </a:rPr>
              <a:t>к пагубному во</a:t>
            </a:r>
            <a:r>
              <a:rPr b="1" lang="ru-RU" sz="1800" spc="-1" strike="noStrike">
                <a:solidFill>
                  <a:srgbClr val="0000cc"/>
                </a:solidFill>
                <a:latin typeface="Book Antiqua"/>
                <a:ea typeface="Times New Roman"/>
              </a:rPr>
              <a:t>здействию социально-негативных  явлений, пропаганда здорового  образа  жизни. </a:t>
            </a:r>
            <a:r>
              <a:rPr b="1" lang="ru-RU" sz="1800" spc="-1" strike="noStrike">
                <a:solidFill>
                  <a:srgbClr val="0000cc"/>
                </a:solidFill>
                <a:latin typeface="Book Antiqua"/>
                <a:ea typeface="Times New Roman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"/>
          <p:cNvPicPr/>
          <p:nvPr/>
        </p:nvPicPr>
        <p:blipFill>
          <a:blip r:embed="rId1"/>
          <a:stretch/>
        </p:blipFill>
        <p:spPr>
          <a:xfrm>
            <a:off x="5014080" y="4214880"/>
            <a:ext cx="4129560" cy="2642760"/>
          </a:xfrm>
          <a:prstGeom prst="rect">
            <a:avLst/>
          </a:prstGeom>
          <a:ln>
            <a:noFill/>
          </a:ln>
        </p:spPr>
      </p:pic>
      <p:pic>
        <p:nvPicPr>
          <p:cNvPr id="55" name="Picture 3" descr=""/>
          <p:cNvPicPr/>
          <p:nvPr/>
        </p:nvPicPr>
        <p:blipFill>
          <a:blip r:embed="rId2"/>
          <a:stretch/>
        </p:blipFill>
        <p:spPr>
          <a:xfrm>
            <a:off x="0" y="3728880"/>
            <a:ext cx="5214600" cy="3128760"/>
          </a:xfrm>
          <a:prstGeom prst="rect">
            <a:avLst/>
          </a:prstGeom>
          <a:ln>
            <a:noFill/>
          </a:ln>
        </p:spPr>
      </p:pic>
      <p:pic>
        <p:nvPicPr>
          <p:cNvPr id="56" name="Picture 4" descr=""/>
          <p:cNvPicPr/>
          <p:nvPr/>
        </p:nvPicPr>
        <p:blipFill>
          <a:blip r:embed="rId3"/>
          <a:stretch/>
        </p:blipFill>
        <p:spPr>
          <a:xfrm>
            <a:off x="0" y="142920"/>
            <a:ext cx="6286320" cy="353484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6286680" y="18360"/>
            <a:ext cx="2356920" cy="3840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cc"/>
                </a:solidFill>
                <a:latin typeface="Times New Roman"/>
              </a:rPr>
              <a:t>1 марта в п.Бохан  состоялась районная  акция - флэшмоб приуроченная к Всесибирскому  дню   борьбы  с ВИЧ- инфекцией В ПАМЯТЬ О МНОЖЕСТВЕ ЛЮДЕЙ, УШЕДШИХ ИЗ ЖИЗНИ.</a:t>
            </a:r>
            <a:endParaRPr b="0" lang="ru-RU" sz="1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"/>
          <p:cNvPicPr/>
          <p:nvPr/>
        </p:nvPicPr>
        <p:blipFill>
          <a:blip r:embed="rId1"/>
          <a:stretch/>
        </p:blipFill>
        <p:spPr>
          <a:xfrm>
            <a:off x="0" y="142920"/>
            <a:ext cx="5214600" cy="3142800"/>
          </a:xfrm>
          <a:prstGeom prst="rect">
            <a:avLst/>
          </a:prstGeom>
          <a:ln>
            <a:noFill/>
          </a:ln>
        </p:spPr>
      </p:pic>
      <p:pic>
        <p:nvPicPr>
          <p:cNvPr id="59" name="Picture 3" descr=""/>
          <p:cNvPicPr/>
          <p:nvPr/>
        </p:nvPicPr>
        <p:blipFill>
          <a:blip r:embed="rId2"/>
          <a:stretch/>
        </p:blipFill>
        <p:spPr>
          <a:xfrm>
            <a:off x="214200" y="3571920"/>
            <a:ext cx="4528800" cy="2985120"/>
          </a:xfrm>
          <a:prstGeom prst="rect">
            <a:avLst/>
          </a:prstGeom>
          <a:ln>
            <a:noFill/>
          </a:ln>
        </p:spPr>
      </p:pic>
      <p:pic>
        <p:nvPicPr>
          <p:cNvPr id="60" name="Picture 4" descr=""/>
          <p:cNvPicPr/>
          <p:nvPr/>
        </p:nvPicPr>
        <p:blipFill>
          <a:blip r:embed="rId3"/>
          <a:stretch/>
        </p:blipFill>
        <p:spPr>
          <a:xfrm>
            <a:off x="4830840" y="3714840"/>
            <a:ext cx="4312800" cy="285732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5214960" y="20160"/>
            <a:ext cx="3928680" cy="3560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cc"/>
                </a:solidFill>
                <a:latin typeface="Times New Roman"/>
              </a:rPr>
              <a:t>с 30 января -2 февраля 2017 года</a:t>
            </a:r>
            <a:r>
              <a:rPr b="0" lang="ru-RU" sz="1200" spc="-1" strike="noStrike">
                <a:solidFill>
                  <a:srgbClr val="0000cc"/>
                </a:solidFill>
                <a:latin typeface="Times New Roman"/>
              </a:rPr>
              <a:t> на территории МО «Боханский район» -МО «Бохан», МО «Хохорск», МО «Тараса», МО «Новая Ида» состоялась </a:t>
            </a:r>
            <a:r>
              <a:rPr b="1" lang="ru-RU" sz="1200" spc="-1" strike="noStrike">
                <a:solidFill>
                  <a:srgbClr val="0000cc"/>
                </a:solidFill>
                <a:latin typeface="Times New Roman"/>
              </a:rPr>
              <a:t>Всероссийская  патриотическая  акция «Снежный  десант РСО».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cc"/>
                </a:solidFill>
                <a:latin typeface="Times New Roman"/>
              </a:rPr>
              <a:t>  </a:t>
            </a:r>
            <a:r>
              <a:rPr b="0" lang="ru-RU" sz="1200" spc="-1" strike="noStrike">
                <a:solidFill>
                  <a:srgbClr val="0000cc"/>
                </a:solidFill>
                <a:latin typeface="Times New Roman"/>
              </a:rPr>
              <a:t>Целью   акции   является патриотическое  и нравственное воспитание молодежи, популяризация ЗОЖ.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cc"/>
                </a:solidFill>
                <a:latin typeface="Times New Roman"/>
                <a:ea typeface="Times New Roman"/>
              </a:rPr>
              <a:t>    </a:t>
            </a:r>
            <a:r>
              <a:rPr b="0" lang="ru-RU" sz="1200" spc="-1" strike="noStrike">
                <a:solidFill>
                  <a:srgbClr val="0000cc"/>
                </a:solidFill>
                <a:latin typeface="Times New Roman"/>
                <a:ea typeface="Times New Roman"/>
              </a:rPr>
              <a:t>В ходе  акции  12 бойцов  отряда Снежного  десанта проводили в образовательных учреждениях  Боханского района лекционные  занятия по ЗОЖ, профориентации,  а также оказывали  помощь пенсионерам, ветеранам  ВОВ и т.д. (колка дров, чистка  снега, уличные ремонтные работы и т.д.) с привлечением  трудных подростков состоящих на учете в КДН и ЗП  в общественно- полезную  деятельность, а также  к акции присоединились осужденные ребята, состоящие  на  учете в филиале по Боханскому  району  ФКУ УИИ ГУФСИН России по Иркутской  области.</a:t>
            </a:r>
            <a:endParaRPr b="0" lang="ru-RU" sz="12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5429160" y="0"/>
            <a:ext cx="371448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cc"/>
                </a:solidFill>
                <a:latin typeface="Constantia"/>
              </a:rPr>
              <a:t>МБУ ЗОЛ «Чайка»,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cc"/>
                </a:solidFill>
                <a:latin typeface="Constantia"/>
              </a:rPr>
              <a:t>    </a:t>
            </a:r>
            <a:r>
              <a:rPr b="1" lang="ru-RU" sz="1600" spc="-1" strike="noStrike">
                <a:solidFill>
                  <a:srgbClr val="0000cc"/>
                </a:solidFill>
                <a:latin typeface="Constantia"/>
              </a:rPr>
              <a:t>совместное мероприятие с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cc"/>
                </a:solidFill>
                <a:latin typeface="Constantia"/>
              </a:rPr>
              <a:t> </a:t>
            </a:r>
            <a:r>
              <a:rPr b="1" lang="ru-RU" sz="1600" spc="-1" strike="noStrike">
                <a:solidFill>
                  <a:srgbClr val="0000cc"/>
                </a:solidFill>
                <a:latin typeface="Constantia"/>
              </a:rPr>
              <a:t>КДН и ЗП, ПДН ,  ДПС ГИБДД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6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4333320" cy="2642760"/>
          </a:xfrm>
          <a:prstGeom prst="rect">
            <a:avLst/>
          </a:prstGeom>
          <a:ln>
            <a:noFill/>
          </a:ln>
        </p:spPr>
      </p:pic>
      <p:pic>
        <p:nvPicPr>
          <p:cNvPr id="64" name="Picture 3" descr=""/>
          <p:cNvPicPr/>
          <p:nvPr/>
        </p:nvPicPr>
        <p:blipFill>
          <a:blip r:embed="rId2"/>
          <a:stretch/>
        </p:blipFill>
        <p:spPr>
          <a:xfrm>
            <a:off x="4127400" y="4037040"/>
            <a:ext cx="5016240" cy="2820600"/>
          </a:xfrm>
          <a:prstGeom prst="rect">
            <a:avLst/>
          </a:prstGeom>
          <a:ln>
            <a:noFill/>
          </a:ln>
        </p:spPr>
      </p:pic>
      <p:pic>
        <p:nvPicPr>
          <p:cNvPr id="65" name="Picture 4" descr=""/>
          <p:cNvPicPr/>
          <p:nvPr/>
        </p:nvPicPr>
        <p:blipFill>
          <a:blip r:embed="rId3"/>
          <a:stretch/>
        </p:blipFill>
        <p:spPr>
          <a:xfrm>
            <a:off x="0" y="2643120"/>
            <a:ext cx="4700160" cy="2642760"/>
          </a:xfrm>
          <a:prstGeom prst="rect">
            <a:avLst/>
          </a:prstGeom>
          <a:ln>
            <a:noFill/>
          </a:ln>
        </p:spPr>
      </p:pic>
      <p:pic>
        <p:nvPicPr>
          <p:cNvPr id="66" name="Picture 5" descr=""/>
          <p:cNvPicPr/>
          <p:nvPr/>
        </p:nvPicPr>
        <p:blipFill>
          <a:blip r:embed="rId4"/>
          <a:stretch/>
        </p:blipFill>
        <p:spPr>
          <a:xfrm>
            <a:off x="4286160" y="1056600"/>
            <a:ext cx="4857480" cy="3015360"/>
          </a:xfrm>
          <a:prstGeom prst="rect">
            <a:avLst/>
          </a:prstGeom>
          <a:ln>
            <a:noFill/>
          </a:ln>
        </p:spPr>
      </p:pic>
      <p:pic>
        <p:nvPicPr>
          <p:cNvPr id="67" name="Picture 6" descr=""/>
          <p:cNvPicPr/>
          <p:nvPr/>
        </p:nvPicPr>
        <p:blipFill>
          <a:blip r:embed="rId5"/>
          <a:stretch/>
        </p:blipFill>
        <p:spPr>
          <a:xfrm>
            <a:off x="428760" y="4969800"/>
            <a:ext cx="3357360" cy="188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3857400" cy="2571480"/>
          </a:xfrm>
          <a:prstGeom prst="rect">
            <a:avLst/>
          </a:prstGeom>
          <a:ln>
            <a:noFill/>
          </a:ln>
        </p:spPr>
      </p:pic>
      <p:pic>
        <p:nvPicPr>
          <p:cNvPr id="69" name="Picture 4" descr=""/>
          <p:cNvPicPr/>
          <p:nvPr/>
        </p:nvPicPr>
        <p:blipFill>
          <a:blip r:embed="rId2"/>
          <a:stretch/>
        </p:blipFill>
        <p:spPr>
          <a:xfrm>
            <a:off x="2428920" y="1828800"/>
            <a:ext cx="3571560" cy="3357360"/>
          </a:xfrm>
          <a:prstGeom prst="rect">
            <a:avLst/>
          </a:prstGeom>
          <a:ln>
            <a:noFill/>
          </a:ln>
        </p:spPr>
      </p:pic>
      <p:pic>
        <p:nvPicPr>
          <p:cNvPr id="70" name="Picture 5" descr=""/>
          <p:cNvPicPr/>
          <p:nvPr/>
        </p:nvPicPr>
        <p:blipFill>
          <a:blip r:embed="rId3"/>
          <a:stretch/>
        </p:blipFill>
        <p:spPr>
          <a:xfrm>
            <a:off x="0" y="2571840"/>
            <a:ext cx="2447640" cy="2428560"/>
          </a:xfrm>
          <a:prstGeom prst="rect">
            <a:avLst/>
          </a:prstGeom>
          <a:ln>
            <a:noFill/>
          </a:ln>
        </p:spPr>
      </p:pic>
      <p:pic>
        <p:nvPicPr>
          <p:cNvPr id="71" name="Picture 3" descr=""/>
          <p:cNvPicPr/>
          <p:nvPr/>
        </p:nvPicPr>
        <p:blipFill>
          <a:blip r:embed="rId4"/>
          <a:stretch/>
        </p:blipFill>
        <p:spPr>
          <a:xfrm>
            <a:off x="0" y="4524480"/>
            <a:ext cx="3500280" cy="2333160"/>
          </a:xfrm>
          <a:prstGeom prst="rect">
            <a:avLst/>
          </a:prstGeom>
          <a:ln>
            <a:noFill/>
          </a:ln>
        </p:spPr>
      </p:pic>
      <p:pic>
        <p:nvPicPr>
          <p:cNvPr id="72" name="Picture 6" descr=""/>
          <p:cNvPicPr/>
          <p:nvPr/>
        </p:nvPicPr>
        <p:blipFill>
          <a:blip r:embed="rId5"/>
          <a:stretch/>
        </p:blipFill>
        <p:spPr>
          <a:xfrm>
            <a:off x="5143320" y="3569040"/>
            <a:ext cx="4000320" cy="3288600"/>
          </a:xfrm>
          <a:prstGeom prst="rect">
            <a:avLst/>
          </a:prstGeom>
          <a:ln>
            <a:noFill/>
          </a:ln>
        </p:spPr>
      </p:pic>
      <p:pic>
        <p:nvPicPr>
          <p:cNvPr id="73" name="Picture 7" descr=""/>
          <p:cNvPicPr/>
          <p:nvPr/>
        </p:nvPicPr>
        <p:blipFill>
          <a:blip r:embed="rId6"/>
          <a:stretch/>
        </p:blipFill>
        <p:spPr>
          <a:xfrm>
            <a:off x="3286080" y="5000760"/>
            <a:ext cx="2603160" cy="1856880"/>
          </a:xfrm>
          <a:prstGeom prst="rect">
            <a:avLst/>
          </a:prstGeom>
          <a:ln>
            <a:noFill/>
          </a:ln>
        </p:spPr>
      </p:pic>
      <p:sp>
        <p:nvSpPr>
          <p:cNvPr id="74" name="CustomShape 1"/>
          <p:cNvSpPr/>
          <p:nvPr/>
        </p:nvSpPr>
        <p:spPr>
          <a:xfrm>
            <a:off x="4786200" y="142920"/>
            <a:ext cx="400032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cc"/>
                </a:solidFill>
                <a:latin typeface="Times New Roman"/>
              </a:rPr>
              <a:t>Выезды  рабочей группы. Уничтожение  дикорастущей  конопли  на территории МО «Боханский  район» в 2017 году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"/>
          <p:cNvPicPr/>
          <p:nvPr/>
        </p:nvPicPr>
        <p:blipFill>
          <a:blip r:embed="rId1"/>
          <a:stretch/>
        </p:blipFill>
        <p:spPr>
          <a:xfrm>
            <a:off x="142920" y="500040"/>
            <a:ext cx="4857480" cy="2731320"/>
          </a:xfrm>
          <a:prstGeom prst="rect">
            <a:avLst/>
          </a:prstGeom>
          <a:ln>
            <a:noFill/>
          </a:ln>
        </p:spPr>
      </p:pic>
      <p:pic>
        <p:nvPicPr>
          <p:cNvPr id="76" name="Picture 3" descr=""/>
          <p:cNvPicPr/>
          <p:nvPr/>
        </p:nvPicPr>
        <p:blipFill>
          <a:blip r:embed="rId2"/>
          <a:stretch/>
        </p:blipFill>
        <p:spPr>
          <a:xfrm>
            <a:off x="142920" y="3500280"/>
            <a:ext cx="4857480" cy="2731320"/>
          </a:xfrm>
          <a:prstGeom prst="rect">
            <a:avLst/>
          </a:prstGeom>
          <a:ln>
            <a:noFill/>
          </a:ln>
        </p:spPr>
      </p:pic>
      <p:pic>
        <p:nvPicPr>
          <p:cNvPr id="77" name="Picture 4" descr=""/>
          <p:cNvPicPr/>
          <p:nvPr/>
        </p:nvPicPr>
        <p:blipFill>
          <a:blip r:embed="rId3"/>
          <a:stretch/>
        </p:blipFill>
        <p:spPr>
          <a:xfrm>
            <a:off x="4643280" y="3929040"/>
            <a:ext cx="4357440" cy="270468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5357880" y="714240"/>
            <a:ext cx="350028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cc"/>
                </a:solidFill>
                <a:latin typeface="Times New Roman"/>
              </a:rPr>
              <a:t>Уничтожение  дикорастущей  конопли  на территории МО «Боханский  район» в 2017 году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"/>
          <p:cNvPicPr/>
          <p:nvPr/>
        </p:nvPicPr>
        <p:blipFill>
          <a:blip r:embed="rId1"/>
          <a:stretch/>
        </p:blipFill>
        <p:spPr>
          <a:xfrm>
            <a:off x="0" y="142920"/>
            <a:ext cx="6035040" cy="2928600"/>
          </a:xfrm>
          <a:prstGeom prst="rect">
            <a:avLst/>
          </a:prstGeom>
          <a:ln>
            <a:noFill/>
          </a:ln>
        </p:spPr>
      </p:pic>
      <p:pic>
        <p:nvPicPr>
          <p:cNvPr id="80" name="Picture 3" descr=""/>
          <p:cNvPicPr/>
          <p:nvPr/>
        </p:nvPicPr>
        <p:blipFill>
          <a:blip r:embed="rId2"/>
          <a:stretch/>
        </p:blipFill>
        <p:spPr>
          <a:xfrm>
            <a:off x="0" y="3214800"/>
            <a:ext cx="6071760" cy="3414240"/>
          </a:xfrm>
          <a:prstGeom prst="rect">
            <a:avLst/>
          </a:prstGeom>
          <a:ln>
            <a:noFill/>
          </a:ln>
        </p:spPr>
      </p:pic>
      <p:pic>
        <p:nvPicPr>
          <p:cNvPr id="81" name="Picture 4" descr=""/>
          <p:cNvPicPr/>
          <p:nvPr/>
        </p:nvPicPr>
        <p:blipFill>
          <a:blip r:embed="rId3"/>
          <a:stretch/>
        </p:blipFill>
        <p:spPr>
          <a:xfrm>
            <a:off x="5857920" y="4593960"/>
            <a:ext cx="3142800" cy="2263680"/>
          </a:xfrm>
          <a:prstGeom prst="rect">
            <a:avLst/>
          </a:prstGeom>
          <a:ln>
            <a:noFill/>
          </a:ln>
        </p:spPr>
      </p:pic>
      <p:pic>
        <p:nvPicPr>
          <p:cNvPr id="82" name="Picture 5" descr=""/>
          <p:cNvPicPr/>
          <p:nvPr/>
        </p:nvPicPr>
        <p:blipFill>
          <a:blip r:embed="rId4"/>
          <a:stretch/>
        </p:blipFill>
        <p:spPr>
          <a:xfrm>
            <a:off x="5286240" y="2120760"/>
            <a:ext cx="3857400" cy="246672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6084000" y="357120"/>
            <a:ext cx="308880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Акция по профилактике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социально- негативных 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cc"/>
                </a:solidFill>
                <a:latin typeface="Times New Roman"/>
              </a:rPr>
              <a:t>«Мы не равнодушные»</a:t>
            </a:r>
            <a:endParaRPr b="0" lang="ru-RU" sz="20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Application>LibreOffice/5.4.1.2$Windows_x86 LibreOffice_project/ea7cb86e6eeb2bf3a5af73a8f7777ac570321527</Application>
  <Words>487</Words>
  <Paragraphs>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2016-07-07T00:16:55Z</dcterms:created>
  <dc:creator>Natasha</dc:creator>
  <dc:description/>
  <dc:language>ru-RU</dc:language>
  <cp:lastModifiedBy/>
  <dcterms:modified xsi:type="dcterms:W3CDTF">2018-04-05T13:16:23Z</dcterms:modified>
  <cp:revision>52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